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  <p:sldId id="276" r:id="rId18"/>
    <p:sldId id="278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04A"/>
    <a:srgbClr val="96C4D6"/>
    <a:srgbClr val="2E8AAD"/>
    <a:srgbClr val="252323"/>
    <a:srgbClr val="276FBF"/>
    <a:srgbClr val="F7E1D7"/>
    <a:srgbClr val="439A86"/>
    <a:srgbClr val="3692E6"/>
    <a:srgbClr val="D8D8D8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8.png"/><Relationship Id="rId3" Type="http://schemas.openxmlformats.org/officeDocument/2006/relationships/image" Target="../media/image48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7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microsoft.com/office/2007/relationships/diagramDrawing" Target="../diagrams/drawing7.xml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0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12" Type="http://schemas.openxmlformats.org/officeDocument/2006/relationships/image" Target="../media/image7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12" Type="http://schemas.openxmlformats.org/officeDocument/2006/relationships/hyperlink" Target="https://investors.elica.com/files/kit/relazione-finanziaria-annuale-2022.pdf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1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0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16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9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8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7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480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699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978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697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66464" y="2019605"/>
            <a:ext cx="1698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6" y="5030662"/>
            <a:ext cx="32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>
              <a:solidFill>
                <a:srgbClr val="F7E1D7"/>
              </a:solidFill>
            </a:endParaRP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26900" y="2006298"/>
            <a:ext cx="15425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>
              <a:solidFill>
                <a:srgbClr val="F7E1D7"/>
              </a:solidFill>
            </a:endParaRPr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80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0" y="6212366"/>
            <a:ext cx="588261" cy="58826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5" name="Segnaposto contenuto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10D4A95-26E0-1BD4-819E-CE316BD8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1344537"/>
            <a:ext cx="7537891" cy="2069991"/>
          </a:xfrm>
        </p:spPr>
      </p:pic>
      <p:pic>
        <p:nvPicPr>
          <p:cNvPr id="15" name="Immagine 1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24BFC8B-E4CD-585D-1BAF-BA448345E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3918337"/>
            <a:ext cx="7537891" cy="128001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BC9544A-FF05-2CDB-87BF-9ECCC4B79AE8}"/>
              </a:ext>
            </a:extLst>
          </p:cNvPr>
          <p:cNvSpPr/>
          <p:nvPr/>
        </p:nvSpPr>
        <p:spPr>
          <a:xfrm>
            <a:off x="405937" y="1782054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EC221DC-6D6E-9B6D-3411-7A27B4FF0653}"/>
              </a:ext>
            </a:extLst>
          </p:cNvPr>
          <p:cNvSpPr/>
          <p:nvPr/>
        </p:nvSpPr>
        <p:spPr>
          <a:xfrm>
            <a:off x="405937" y="3480518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15F138-CF74-331A-B24B-3642E5C6502E}"/>
              </a:ext>
            </a:extLst>
          </p:cNvPr>
          <p:cNvSpPr txBox="1"/>
          <p:nvPr/>
        </p:nvSpPr>
        <p:spPr>
          <a:xfrm>
            <a:off x="659361" y="2149453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626F44-FD72-3DFA-12AE-5D73F3E1A322}"/>
              </a:ext>
            </a:extLst>
          </p:cNvPr>
          <p:cNvSpPr txBox="1"/>
          <p:nvPr/>
        </p:nvSpPr>
        <p:spPr>
          <a:xfrm>
            <a:off x="588398" y="3734364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2" name="Rectangle: Rounded Corners 21">
            <a:extLst>
              <a:ext uri="{FF2B5EF4-FFF2-40B4-BE49-F238E27FC236}">
                <a16:creationId xmlns:a16="http://schemas.microsoft.com/office/drawing/2014/main" id="{BAB72B38-B283-729E-30A0-900B18E230C3}"/>
              </a:ext>
            </a:extLst>
          </p:cNvPr>
          <p:cNvSpPr/>
          <p:nvPr/>
        </p:nvSpPr>
        <p:spPr>
          <a:xfrm>
            <a:off x="4553895" y="897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Consumi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Materie</a:t>
            </a:r>
            <a:r>
              <a:rPr lang="en-US" sz="1400" b="1" dirty="0">
                <a:solidFill>
                  <a:srgbClr val="252323"/>
                </a:solidFill>
              </a:rPr>
              <a:t> prime e </a:t>
            </a:r>
            <a:r>
              <a:rPr lang="en-US" sz="1400" b="1" dirty="0" err="1">
                <a:solidFill>
                  <a:srgbClr val="252323"/>
                </a:solidFill>
              </a:rPr>
              <a:t>materiali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consumo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2AF0330A-0D61-87FA-C766-BDEB1F612AC6}"/>
              </a:ext>
            </a:extLst>
          </p:cNvPr>
          <p:cNvSpPr/>
          <p:nvPr/>
        </p:nvSpPr>
        <p:spPr>
          <a:xfrm>
            <a:off x="4553895" y="3462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Costo</a:t>
            </a:r>
            <a:r>
              <a:rPr lang="en-US" sz="1400" b="1" dirty="0">
                <a:solidFill>
                  <a:srgbClr val="252323"/>
                </a:solidFill>
              </a:rPr>
              <a:t> del </a:t>
            </a:r>
            <a:r>
              <a:rPr lang="en-US" sz="1400" b="1" dirty="0" err="1">
                <a:solidFill>
                  <a:srgbClr val="252323"/>
                </a:solidFill>
              </a:rPr>
              <a:t>personale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C15B764-C860-F893-B3EA-6BB95F0157DB}"/>
              </a:ext>
            </a:extLst>
          </p:cNvPr>
          <p:cNvSpPr/>
          <p:nvPr/>
        </p:nvSpPr>
        <p:spPr>
          <a:xfrm>
            <a:off x="4636736" y="169123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EC64CFD-DAD9-2ED6-0541-5383E6798D1B}"/>
              </a:ext>
            </a:extLst>
          </p:cNvPr>
          <p:cNvSpPr/>
          <p:nvPr/>
        </p:nvSpPr>
        <p:spPr>
          <a:xfrm>
            <a:off x="4636736" y="186745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0FBF64-3726-B4DD-49C0-C22C02345269}"/>
              </a:ext>
            </a:extLst>
          </p:cNvPr>
          <p:cNvSpPr/>
          <p:nvPr/>
        </p:nvSpPr>
        <p:spPr>
          <a:xfrm>
            <a:off x="4645137" y="2223117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285C98B-945C-56DD-D060-2AB069B078FF}"/>
              </a:ext>
            </a:extLst>
          </p:cNvPr>
          <p:cNvSpPr/>
          <p:nvPr/>
        </p:nvSpPr>
        <p:spPr>
          <a:xfrm>
            <a:off x="4588173" y="4173002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B3FE206-4A41-55FA-A2EA-0CF88EBDB3B2}"/>
              </a:ext>
            </a:extLst>
          </p:cNvPr>
          <p:cNvSpPr/>
          <p:nvPr/>
        </p:nvSpPr>
        <p:spPr>
          <a:xfrm>
            <a:off x="4588173" y="4355001"/>
            <a:ext cx="760662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057D0B1-B17C-6E32-74EE-CC08BD52B657}"/>
              </a:ext>
            </a:extLst>
          </p:cNvPr>
          <p:cNvSpPr/>
          <p:nvPr/>
        </p:nvSpPr>
        <p:spPr>
          <a:xfrm>
            <a:off x="4588172" y="4551537"/>
            <a:ext cx="2686567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1EEA753-FF51-1DCF-C27B-12466F27DE95}"/>
              </a:ext>
            </a:extLst>
          </p:cNvPr>
          <p:cNvSpPr/>
          <p:nvPr/>
        </p:nvSpPr>
        <p:spPr>
          <a:xfrm>
            <a:off x="4588172" y="4746805"/>
            <a:ext cx="1319323" cy="92423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2BD0240F-B7BE-BFC0-11A2-61E015267DE4}"/>
              </a:ext>
            </a:extLst>
          </p:cNvPr>
          <p:cNvSpPr/>
          <p:nvPr/>
        </p:nvSpPr>
        <p:spPr>
          <a:xfrm>
            <a:off x="8132151" y="33365"/>
            <a:ext cx="3959635" cy="130437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FDC9059-12DA-3972-0432-88DBAFAD4DD0}"/>
              </a:ext>
            </a:extLst>
          </p:cNvPr>
          <p:cNvSpPr txBox="1"/>
          <p:nvPr/>
        </p:nvSpPr>
        <p:spPr>
          <a:xfrm>
            <a:off x="8302834" y="98216"/>
            <a:ext cx="3438407" cy="120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Cost </a:t>
            </a:r>
            <a:r>
              <a:rPr lang="it-IT" dirty="0" err="1">
                <a:solidFill>
                  <a:schemeClr val="bg1"/>
                </a:solidFill>
              </a:rPr>
              <a:t>driven</a:t>
            </a:r>
            <a:r>
              <a:rPr lang="it-IT" dirty="0">
                <a:solidFill>
                  <a:schemeClr val="bg1"/>
                </a:solidFill>
              </a:rPr>
              <a:t>: Volume di produzione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Oggetto di costo: sistemi di aspirazione da cucina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7D29D2F-8CCA-9FEA-09E2-65474E96D8D3}"/>
              </a:ext>
            </a:extLst>
          </p:cNvPr>
          <p:cNvSpPr/>
          <p:nvPr/>
        </p:nvSpPr>
        <p:spPr>
          <a:xfrm>
            <a:off x="4636736" y="2053459"/>
            <a:ext cx="2273862" cy="9599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6192D82-6D73-ECCF-0B98-0DD1153DB577}"/>
              </a:ext>
            </a:extLst>
          </p:cNvPr>
          <p:cNvSpPr/>
          <p:nvPr/>
        </p:nvSpPr>
        <p:spPr>
          <a:xfrm>
            <a:off x="4636736" y="2411169"/>
            <a:ext cx="558660" cy="1157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EB66899-2071-283A-D7BD-C487C534F0C7}"/>
              </a:ext>
            </a:extLst>
          </p:cNvPr>
          <p:cNvSpPr/>
          <p:nvPr/>
        </p:nvSpPr>
        <p:spPr>
          <a:xfrm>
            <a:off x="4645137" y="2779584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0C8CAA2-20D8-E478-61DD-4D2087B77818}"/>
              </a:ext>
            </a:extLst>
          </p:cNvPr>
          <p:cNvSpPr/>
          <p:nvPr/>
        </p:nvSpPr>
        <p:spPr>
          <a:xfrm>
            <a:off x="4645137" y="2583515"/>
            <a:ext cx="70369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EA93843-35A6-F92B-201E-1E34AD52ABE9}"/>
              </a:ext>
            </a:extLst>
          </p:cNvPr>
          <p:cNvSpPr/>
          <p:nvPr/>
        </p:nvSpPr>
        <p:spPr>
          <a:xfrm>
            <a:off x="4645136" y="2943913"/>
            <a:ext cx="3171769" cy="12403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196463"/>
            <a:ext cx="604164" cy="604164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18" name="Segnaposto contenuto 17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9BD20454-E2DC-D3C9-F081-A9B05C2AD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18" y="1253331"/>
            <a:ext cx="8258137" cy="4351338"/>
          </a:xfr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9A132C-603E-56A0-5438-0ABD7531498E}"/>
              </a:ext>
            </a:extLst>
          </p:cNvPr>
          <p:cNvSpPr/>
          <p:nvPr/>
        </p:nvSpPr>
        <p:spPr>
          <a:xfrm>
            <a:off x="405937" y="1442301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1F4A6D-B99C-0E1B-57AA-C62BB1522B8B}"/>
              </a:ext>
            </a:extLst>
          </p:cNvPr>
          <p:cNvSpPr/>
          <p:nvPr/>
        </p:nvSpPr>
        <p:spPr>
          <a:xfrm>
            <a:off x="405937" y="3140765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0314D3-52EE-19ED-B4D6-BC2F3D4547CC}"/>
              </a:ext>
            </a:extLst>
          </p:cNvPr>
          <p:cNvSpPr txBox="1"/>
          <p:nvPr/>
        </p:nvSpPr>
        <p:spPr>
          <a:xfrm>
            <a:off x="659361" y="1809700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36CC04-F621-F7D9-5518-2311944EE732}"/>
              </a:ext>
            </a:extLst>
          </p:cNvPr>
          <p:cNvSpPr txBox="1"/>
          <p:nvPr/>
        </p:nvSpPr>
        <p:spPr>
          <a:xfrm>
            <a:off x="588398" y="3394611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E2C9FE-F4B1-31D7-D0F3-8690872FF3AA}"/>
              </a:ext>
            </a:extLst>
          </p:cNvPr>
          <p:cNvSpPr/>
          <p:nvPr/>
        </p:nvSpPr>
        <p:spPr>
          <a:xfrm>
            <a:off x="3867993" y="160222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D0948D-9753-522A-97AD-8D41ECEE75EE}"/>
              </a:ext>
            </a:extLst>
          </p:cNvPr>
          <p:cNvSpPr/>
          <p:nvPr/>
        </p:nvSpPr>
        <p:spPr>
          <a:xfrm>
            <a:off x="3867993" y="177844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92B90A-3BF1-7F32-19B3-B89FB32551E0}"/>
              </a:ext>
            </a:extLst>
          </p:cNvPr>
          <p:cNvSpPr/>
          <p:nvPr/>
        </p:nvSpPr>
        <p:spPr>
          <a:xfrm>
            <a:off x="3867993" y="1964446"/>
            <a:ext cx="2140434" cy="15519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5BC8907-DCCA-9F2E-F3FC-1326B3DE141F}"/>
              </a:ext>
            </a:extLst>
          </p:cNvPr>
          <p:cNvSpPr/>
          <p:nvPr/>
        </p:nvSpPr>
        <p:spPr>
          <a:xfrm>
            <a:off x="3867992" y="2176543"/>
            <a:ext cx="1666959" cy="146310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0A0B268-BEBB-A306-D891-61CE99F7DE9D}"/>
              </a:ext>
            </a:extLst>
          </p:cNvPr>
          <p:cNvSpPr/>
          <p:nvPr/>
        </p:nvSpPr>
        <p:spPr>
          <a:xfrm>
            <a:off x="3867993" y="235276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755ED10-4BFE-8F73-F9F7-E024B243AA6B}"/>
              </a:ext>
            </a:extLst>
          </p:cNvPr>
          <p:cNvSpPr/>
          <p:nvPr/>
        </p:nvSpPr>
        <p:spPr>
          <a:xfrm>
            <a:off x="3867993" y="2538767"/>
            <a:ext cx="176711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7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5"/>
            <a:ext cx="475153" cy="475153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231991"/>
            <a:ext cx="556228" cy="5562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0B13B8-1876-2CFA-0664-54CFF778C9B9}"/>
              </a:ext>
            </a:extLst>
          </p:cNvPr>
          <p:cNvSpPr txBox="1"/>
          <p:nvPr/>
        </p:nvSpPr>
        <p:spPr>
          <a:xfrm>
            <a:off x="659360" y="1320577"/>
            <a:ext cx="1069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https://investors.elica.com/files/kit/relazione-finanziaria-annuale-2022.pdf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302342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47628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96828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46371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23761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48504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68709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46371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22152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99721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34454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46895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65641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46371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23761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48504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90951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48504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58958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301119" flipH="1">
            <a:off x="6026591" y="4548334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627338" y="1759592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134" y="1952878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7264322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285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27338" y="407340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062" y="4276968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31178" y="4073404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639" y="4253257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931178" y="1767195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042" y="1864184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067540" y="5501027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1161" y="5585277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8298881">
            <a:off x="4247118" y="4587513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683732">
            <a:off x="6589759" y="3767055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464687">
            <a:off x="6712682" y="2501939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227498">
            <a:off x="3257523" y="2498177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726664">
            <a:off x="3304771" y="3776812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3" y="3671293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01" y="4473674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3" y="2425495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83" y="5563700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3" y="1885165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" y="4215476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0" y="2407375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17" y="365394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57" y="4466196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071492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169157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5555779" y="4183335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247761" y="401382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CBF0A-4914-0A6E-D16E-DE4891722F03}"/>
              </a:ext>
            </a:extLst>
          </p:cNvPr>
          <p:cNvSpPr/>
          <p:nvPr/>
        </p:nvSpPr>
        <p:spPr>
          <a:xfrm>
            <a:off x="9168937" y="401382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17" name="Picture 16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BAF9A1A-9FE2-E5FB-A7A5-95CF1704F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6" y="401382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C6D23E-FF2E-212C-712B-1E5B332E730A}"/>
              </a:ext>
            </a:extLst>
          </p:cNvPr>
          <p:cNvSpPr/>
          <p:nvPr/>
        </p:nvSpPr>
        <p:spPr>
          <a:xfrm>
            <a:off x="7764086" y="181454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247761" y="1667450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259143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83996" y="1667450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83995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266901" y="2769044"/>
            <a:ext cx="992242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880927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880926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247761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247760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7752704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7752703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5555779" y="3284275"/>
            <a:ext cx="0" cy="87510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152531" y="4159375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in a suit and tie&#10;&#10;Description automatically generated">
            <a:extLst>
              <a:ext uri="{FF2B5EF4-FFF2-40B4-BE49-F238E27FC236}">
                <a16:creationId xmlns:a16="http://schemas.microsoft.com/office/drawing/2014/main" id="{4D75ACCA-C427-4CE6-1E1D-BBF7D97A2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9" y="2188774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9A7556-2812-928D-D914-AA992CC1D32F}"/>
              </a:ext>
            </a:extLst>
          </p:cNvPr>
          <p:cNvSpPr/>
          <p:nvPr/>
        </p:nvSpPr>
        <p:spPr>
          <a:xfrm>
            <a:off x="7749768" y="3593778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54" name="Picture 53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1B8058CD-1E63-2ABB-AAA4-794F17153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37" y="2188774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6F112EE-661F-DDAB-6F20-67D8FB696E40}"/>
              </a:ext>
            </a:extLst>
          </p:cNvPr>
          <p:cNvSpPr/>
          <p:nvPr/>
        </p:nvSpPr>
        <p:spPr>
          <a:xfrm>
            <a:off x="9168937" y="3593777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pic>
        <p:nvPicPr>
          <p:cNvPr id="57" name="Picture 56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630BC081-C035-AAC8-113D-D199BB674D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89" y="2188776"/>
            <a:ext cx="1321719" cy="1321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7596408-937A-270E-6360-20B5AA09EB2C}"/>
              </a:ext>
            </a:extLst>
          </p:cNvPr>
          <p:cNvSpPr/>
          <p:nvPr/>
        </p:nvSpPr>
        <p:spPr>
          <a:xfrm>
            <a:off x="10573784" y="359377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Monica </a:t>
            </a:r>
            <a:r>
              <a:rPr lang="en-US" sz="1100" b="1" dirty="0" err="1">
                <a:solidFill>
                  <a:srgbClr val="252323"/>
                </a:solidFill>
              </a:rPr>
              <a:t>Nicolini</a:t>
            </a:r>
            <a:endParaRPr lang="en-US" sz="1100" b="1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73157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2454</Words>
  <Application>Microsoft Office PowerPoint</Application>
  <PresentationFormat>Widescreen</PresentationFormat>
  <Paragraphs>210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Oma Toma</cp:lastModifiedBy>
  <cp:revision>317</cp:revision>
  <dcterms:created xsi:type="dcterms:W3CDTF">2023-05-01T09:13:01Z</dcterms:created>
  <dcterms:modified xsi:type="dcterms:W3CDTF">2023-05-12T21:14:52Z</dcterms:modified>
</cp:coreProperties>
</file>